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4" r:id="rId18"/>
    <p:sldId id="415" r:id="rId19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008000"/>
    <a:srgbClr val="A50021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114" d="100"/>
          <a:sy n="114" d="100"/>
        </p:scale>
        <p:origin x="112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05/09/2020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Prof. 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Medium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4D09662B-7B9E-4BFF-9D16-0A5242754BD0}"/>
              </a:ext>
            </a:extLst>
          </p:cNvPr>
          <p:cNvSpPr/>
          <p:nvPr/>
        </p:nvSpPr>
        <p:spPr>
          <a:xfrm>
            <a:off x="15876" y="3323098"/>
            <a:ext cx="1610628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Small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FCF10F45-5BAB-4167-B4F7-1A99E6306427}"/>
              </a:ext>
            </a:extLst>
          </p:cNvPr>
          <p:cNvSpPr/>
          <p:nvPr/>
        </p:nvSpPr>
        <p:spPr>
          <a:xfrm>
            <a:off x="75502" y="3323097"/>
            <a:ext cx="1551002" cy="157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6667" r="-181295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6845" t="-96667" r="-92366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3E999ED5-FAAA-409B-89F1-7B2DB7389CEC}"/>
              </a:ext>
            </a:extLst>
          </p:cNvPr>
          <p:cNvSpPr/>
          <p:nvPr/>
        </p:nvSpPr>
        <p:spPr>
          <a:xfrm>
            <a:off x="18398" y="1760078"/>
            <a:ext cx="1811171" cy="2847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1339" r="-181295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26934F3F-9B6B-484B-9475-9F592C12E139}"/>
              </a:ext>
            </a:extLst>
          </p:cNvPr>
          <p:cNvSpPr/>
          <p:nvPr/>
        </p:nvSpPr>
        <p:spPr>
          <a:xfrm>
            <a:off x="26018" y="1699272"/>
            <a:ext cx="1795162" cy="2987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5792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800" b="1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  <a:r>
              <a:rPr lang="en-US" altLang="it-IT" sz="48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42424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96.8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2,624,790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131.01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1,303,726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122.04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</a:t>
                      </a:r>
                      <a:r>
                        <a:rPr lang="en-US" sz="2000" dirty="0" err="1">
                          <a:effectLst/>
                        </a:rPr>
                        <a:t>DSConvLarge</a:t>
                      </a:r>
                      <a:r>
                        <a:rPr lang="en-US" sz="2000" dirty="0">
                          <a:effectLst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691,463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106.09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28,71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</a:t>
                      </a:r>
                      <a:r>
                        <a:rPr lang="en-US" sz="2000" b="1" dirty="0" err="1">
                          <a:effectLst/>
                        </a:rPr>
                        <a:t>DSConvSmall</a:t>
                      </a:r>
                      <a:r>
                        <a:rPr lang="en-US" sz="2000" b="1" dirty="0">
                          <a:effectLst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127,818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D44A631-AF16-4C9A-ADB9-A71DA9C83E8E}"/>
              </a:ext>
            </a:extLst>
          </p:cNvPr>
          <p:cNvSpPr/>
          <p:nvPr/>
        </p:nvSpPr>
        <p:spPr>
          <a:xfrm>
            <a:off x="137318" y="104699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F3AE-26A3-4EB1-A7BB-60D94588B621}"/>
              </a:ext>
            </a:extLst>
          </p:cNvPr>
          <p:cNvSpPr/>
          <p:nvPr/>
        </p:nvSpPr>
        <p:spPr>
          <a:xfrm>
            <a:off x="191294" y="106240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45709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eaLnBrk="0" hangingPunct="0">
              <a:defRPr sz="48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it-IT" dirty="0"/>
              <a:t>Performances</a:t>
            </a:r>
            <a:r>
              <a:rPr lang="en-US" altLang="it-IT" b="0" dirty="0"/>
              <a:t>:</a:t>
            </a:r>
            <a:r>
              <a:rPr lang="en-US" altLang="it-IT" dirty="0"/>
              <a:t> </a:t>
            </a:r>
            <a:r>
              <a:rPr lang="en-US" altLang="it-IT" b="0" dirty="0"/>
              <a:t>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4723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95.2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257,733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28,25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38734081-DF74-4920-B4DE-F5DE2538D5F8}"/>
              </a:ext>
            </a:extLst>
          </p:cNvPr>
          <p:cNvSpPr/>
          <p:nvPr/>
        </p:nvSpPr>
        <p:spPr>
          <a:xfrm>
            <a:off x="69850" y="1062403"/>
            <a:ext cx="3775076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FF"/>
                </a:solidFill>
                <a:latin typeface="Garamond" panose="02020404030301010803" pitchFamily="18" charset="0"/>
              </a:rPr>
              <a:t>Conclusions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Tests: our models are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did not beat the state-of-the-art models;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difference between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model sizes in order to fit different devices.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Future Work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Attention model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359099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6" y="1347383"/>
            <a:ext cx="8192950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FF"/>
                </a:solidFill>
                <a:latin typeface="Garamond" panose="02020404030301010803" pitchFamily="18" charset="0"/>
              </a:rPr>
              <a:t>Keyword Spotting 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latin typeface="Garamond" panose="02020404030301010803" pitchFamily="18" charset="0"/>
              </a:rPr>
              <a:t>Metrics</a:t>
            </a:r>
            <a:endParaRPr lang="en-US" altLang="it-IT" dirty="0">
              <a:latin typeface="Garamond" panose="02020404030301010803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Number of parameters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" y="1230870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Datasets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10-commands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21-commands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Data Preprocessing techniques</a:t>
            </a:r>
            <a:endParaRPr lang="en-US" altLang="it-IT" sz="2200" dirty="0"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Learning Architectures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1934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" y="1232636"/>
            <a:ext cx="8913297" cy="2443282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40336"/>
              </p:ext>
            </p:extLst>
          </p:nvPr>
        </p:nvGraphicFramePr>
        <p:xfrm>
          <a:off x="755008" y="4021117"/>
          <a:ext cx="7633983" cy="204216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44661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10-commands</a:t>
                      </a:r>
                    </a:p>
                    <a:p>
                      <a:pPr algn="ctr"/>
                      <a:r>
                        <a:rPr lang="en-US" sz="2200" noProof="0" dirty="0"/>
                        <a:t>(30K – 3K – 3K)</a:t>
                      </a:r>
                      <a:endParaRPr lang="en-US" sz="2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21-commands</a:t>
                      </a:r>
                    </a:p>
                    <a:p>
                      <a:pPr algn="ctr"/>
                      <a:r>
                        <a:rPr lang="en-US" sz="2200" noProof="0" dirty="0"/>
                        <a:t>(84K – 9K – 11K)</a:t>
                      </a:r>
                      <a:endParaRPr lang="en-US" sz="2200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Accuracy %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# parameters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Speed (</a:t>
                      </a:r>
                      <a:r>
                        <a:rPr lang="en-US" sz="2200" noProof="0" dirty="0" err="1"/>
                        <a:t>ms</a:t>
                      </a:r>
                      <a:r>
                        <a:rPr lang="en-US" sz="2200" noProof="0" dirty="0"/>
                        <a:t>)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FD87690F-8941-40C5-9371-71723DD69AFB}"/>
              </a:ext>
            </a:extLst>
          </p:cNvPr>
          <p:cNvSpPr/>
          <p:nvPr/>
        </p:nvSpPr>
        <p:spPr>
          <a:xfrm>
            <a:off x="711199" y="3981450"/>
            <a:ext cx="2574131" cy="79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8074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8" y="1313453"/>
            <a:ext cx="8842374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performs better than regular convolutional layers.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5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Two types of Separable convolution: </a:t>
            </a:r>
            <a:r>
              <a:rPr lang="en-US" altLang="it-IT" sz="2000" dirty="0">
                <a:latin typeface="Garamond" panose="02020404030301010803" pitchFamily="18" charset="0"/>
              </a:rPr>
              <a:t>Spatial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000" dirty="0" err="1">
                <a:latin typeface="Garamond" panose="02020404030301010803" pitchFamily="18" charset="0"/>
              </a:rPr>
              <a:t>Depthwise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b="1" dirty="0" err="1">
                <a:solidFill>
                  <a:srgbClr val="00206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000" b="1" dirty="0">
                <a:solidFill>
                  <a:srgbClr val="002060"/>
                </a:solidFill>
                <a:latin typeface="Garamond" panose="02020404030301010803" pitchFamily="18" charset="0"/>
              </a:rPr>
              <a:t> Separable convolution</a:t>
            </a:r>
            <a:r>
              <a:rPr lang="en-US" altLang="it-IT" sz="20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uses kernels that cannot be “factored” into two smaller kernels.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000" dirty="0" err="1">
                <a:solidFill>
                  <a:srgbClr val="00B0F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000" dirty="0">
                <a:solidFill>
                  <a:srgbClr val="00B0F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0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0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0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0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5786B1-B87B-488E-B501-FA3F62C0F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4" b="4936"/>
          <a:stretch/>
        </p:blipFill>
        <p:spPr>
          <a:xfrm>
            <a:off x="313705" y="4337145"/>
            <a:ext cx="4975973" cy="1473092"/>
          </a:xfrm>
          <a:prstGeom prst="rect">
            <a:avLst/>
          </a:prstGeom>
        </p:spPr>
      </p:pic>
      <p:pic>
        <p:nvPicPr>
          <p:cNvPr id="10" name="Immagine 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C48BF40-FBCF-4818-A1F6-CFBE1CA4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426" y="4259235"/>
            <a:ext cx="5073471" cy="1632891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74AC284-00CE-4BF1-A707-1FEFAFEE06FA}"/>
              </a:ext>
            </a:extLst>
          </p:cNvPr>
          <p:cNvCxnSpPr>
            <a:cxnSpLocks/>
          </p:cNvCxnSpPr>
          <p:nvPr/>
        </p:nvCxnSpPr>
        <p:spPr>
          <a:xfrm>
            <a:off x="755009" y="4127383"/>
            <a:ext cx="3741490" cy="0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C58A92A-05D7-4DDA-A8CB-EB02852405F9}"/>
              </a:ext>
            </a:extLst>
          </p:cNvPr>
          <p:cNvCxnSpPr>
            <a:cxnSpLocks/>
          </p:cNvCxnSpPr>
          <p:nvPr/>
        </p:nvCxnSpPr>
        <p:spPr>
          <a:xfrm>
            <a:off x="4572000" y="4127383"/>
            <a:ext cx="3741490" cy="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0905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400" dirty="0" err="1">
                <a:solidFill>
                  <a:srgbClr val="FFFFFF"/>
                </a:solidFill>
                <a:latin typeface="Tw Cen MT" panose="020B0602020104020603" pitchFamily="34" charset="0"/>
              </a:rPr>
              <a:t>Depthwise</a:t>
            </a:r>
            <a:r>
              <a:rPr lang="en-US" altLang="it-IT" sz="4400" dirty="0">
                <a:solidFill>
                  <a:srgbClr val="FFFFFF"/>
                </a:solidFill>
                <a:latin typeface="Tw Cen MT" panose="020B0602020104020603" pitchFamily="34" charset="0"/>
              </a:rPr>
              <a:t> Separable Convolution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13975" y="2900502"/>
            <a:ext cx="3007768" cy="36409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15875" y="1058442"/>
            <a:ext cx="3951215" cy="13617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935" r="821" b="41240"/>
          <a:stretch/>
        </p:blipFill>
        <p:spPr>
          <a:xfrm>
            <a:off x="4817005" y="1044029"/>
            <a:ext cx="4326995" cy="1690782"/>
          </a:xfrm>
          <a:prstGeom prst="rect">
            <a:avLst/>
          </a:prstGeom>
        </p:spPr>
      </p:pic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0E59153-F250-4528-8CAB-3EDB9AF1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1" y="2585857"/>
            <a:ext cx="5153392" cy="367843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3C43F0-FCE6-480A-8691-289B7DBDBADB}"/>
              </a:ext>
            </a:extLst>
          </p:cNvPr>
          <p:cNvSpPr txBox="1"/>
          <p:nvPr/>
        </p:nvSpPr>
        <p:spPr>
          <a:xfrm>
            <a:off x="4188450" y="1631595"/>
            <a:ext cx="5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gency FB" panose="020B0503020202020204" pitchFamily="34" charset="0"/>
              </a:rPr>
              <a:t>VS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7DB9B4-C847-44BE-80E8-2FA9A2C39E49}"/>
              </a:ext>
            </a:extLst>
          </p:cNvPr>
          <p:cNvSpPr txBox="1"/>
          <p:nvPr/>
        </p:nvSpPr>
        <p:spPr>
          <a:xfrm>
            <a:off x="5584035" y="2978571"/>
            <a:ext cx="3467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Agency FB" panose="020B0503020202020204" pitchFamily="34" charset="0"/>
              </a:rPr>
              <a:t>Saparable</a:t>
            </a:r>
            <a:r>
              <a:rPr lang="it-IT" b="1" dirty="0">
                <a:latin typeface="Agency FB" panose="020B0503020202020204" pitchFamily="34" charset="0"/>
              </a:rPr>
              <a:t> </a:t>
            </a:r>
            <a:r>
              <a:rPr lang="it-IT" b="1" dirty="0" err="1">
                <a:latin typeface="Agency FB" panose="020B0503020202020204" pitchFamily="34" charset="0"/>
              </a:rPr>
              <a:t>Depthwise</a:t>
            </a:r>
            <a:r>
              <a:rPr lang="it-IT" b="1" dirty="0">
                <a:latin typeface="Agency FB" panose="020B0503020202020204" pitchFamily="34" charset="0"/>
              </a:rPr>
              <a:t> Convolution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204F5BB-7BC4-4CE0-83C7-236B0B607B6D}"/>
              </a:ext>
            </a:extLst>
          </p:cNvPr>
          <p:cNvSpPr txBox="1"/>
          <p:nvPr/>
        </p:nvSpPr>
        <p:spPr>
          <a:xfrm>
            <a:off x="703040" y="1054015"/>
            <a:ext cx="34676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latin typeface="Agency FB" panose="020B0503020202020204" pitchFamily="34" charset="0"/>
              </a:rPr>
              <a:t>1 Filter </a:t>
            </a:r>
            <a:r>
              <a:rPr lang="it-IT" sz="1400" b="1" dirty="0" err="1">
                <a:latin typeface="Agency FB" panose="020B0503020202020204" pitchFamily="34" charset="0"/>
              </a:rPr>
              <a:t>Normal</a:t>
            </a:r>
            <a:r>
              <a:rPr lang="it-IT" sz="1400" b="1" dirty="0">
                <a:latin typeface="Agency FB" panose="020B0503020202020204" pitchFamily="34" charset="0"/>
              </a:rPr>
              <a:t> Convolution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885D3E-D385-4CA1-A7E6-2345309E58A1}"/>
              </a:ext>
            </a:extLst>
          </p:cNvPr>
          <p:cNvSpPr txBox="1"/>
          <p:nvPr/>
        </p:nvSpPr>
        <p:spPr>
          <a:xfrm>
            <a:off x="4532812" y="1032028"/>
            <a:ext cx="46225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Agency FB" panose="020B0503020202020204" pitchFamily="34" charset="0"/>
              </a:rPr>
              <a:t>Depthwise</a:t>
            </a:r>
            <a:r>
              <a:rPr lang="it-IT" sz="1400" b="1" dirty="0">
                <a:latin typeface="Agency FB" panose="020B0503020202020204" pitchFamily="34" charset="0"/>
              </a:rPr>
              <a:t> Convolution = 1 K×K×1</a:t>
            </a:r>
            <a:r>
              <a:rPr lang="it-IT" sz="1400" dirty="0">
                <a:solidFill>
                  <a:srgbClr val="0000FF"/>
                </a:solidFill>
                <a:latin typeface="Agency FB" panose="020B0503020202020204" pitchFamily="34" charset="0"/>
              </a:rPr>
              <a:t> </a:t>
            </a:r>
            <a:r>
              <a:rPr lang="it-IT" sz="1400" b="1" dirty="0">
                <a:latin typeface="Agency FB" panose="020B0503020202020204" pitchFamily="34" charset="0"/>
              </a:rPr>
              <a:t>filter for </a:t>
            </a:r>
            <a:r>
              <a:rPr lang="it-IT" sz="1400" b="1" dirty="0" err="1">
                <a:latin typeface="Agency FB" panose="020B0503020202020204" pitchFamily="34" charset="0"/>
              </a:rPr>
              <a:t>each</a:t>
            </a:r>
            <a:r>
              <a:rPr lang="it-IT" sz="1400" b="1" dirty="0">
                <a:latin typeface="Agency FB" panose="020B0503020202020204" pitchFamily="34" charset="0"/>
              </a:rPr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646722" y="1047495"/>
            <a:ext cx="7850556" cy="22633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Large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C2A3B50-7522-48D5-A3AC-6E88C6CC1CDB}"/>
              </a:ext>
            </a:extLst>
          </p:cNvPr>
          <p:cNvSpPr/>
          <p:nvPr/>
        </p:nvSpPr>
        <p:spPr>
          <a:xfrm>
            <a:off x="137160" y="3323098"/>
            <a:ext cx="1472565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5621</TotalTime>
  <Words>1469</Words>
  <Application>Microsoft Office PowerPoint</Application>
  <PresentationFormat>Presentazione su schermo (4:3)</PresentationFormat>
  <Paragraphs>451</Paragraphs>
  <Slides>18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Agency FB</vt:lpstr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815</cp:revision>
  <dcterms:created xsi:type="dcterms:W3CDTF">2011-09-22T18:51:05Z</dcterms:created>
  <dcterms:modified xsi:type="dcterms:W3CDTF">2020-09-05T07:25:28Z</dcterms:modified>
</cp:coreProperties>
</file>